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5" r:id="rId5"/>
    <p:sldId id="267" r:id="rId6"/>
    <p:sldId id="268" r:id="rId7"/>
    <p:sldId id="263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DEAE3E3-6BA2-407B-BEF8-B6BFAAA279D1}" type="datetimeFigureOut">
              <a:rPr lang="sk-SK" smtClean="0"/>
              <a:pPr/>
              <a:t>8. 12. 2020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476672"/>
            <a:ext cx="6172200" cy="1152128"/>
          </a:xfrm>
        </p:spPr>
        <p:txBody>
          <a:bodyPr/>
          <a:lstStyle/>
          <a:p>
            <a:pPr algn="ctr"/>
            <a:r>
              <a:rPr lang="sk-SK" dirty="0" smtClean="0"/>
              <a:t>premeny </a:t>
            </a:r>
            <a:r>
              <a:rPr lang="sk-SK" dirty="0" smtClean="0"/>
              <a:t>skupenstva látok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5445224"/>
            <a:ext cx="6172200" cy="729934"/>
          </a:xfrm>
        </p:spPr>
        <p:txBody>
          <a:bodyPr>
            <a:normAutofit/>
          </a:bodyPr>
          <a:lstStyle/>
          <a:p>
            <a:pPr algn="ctr"/>
            <a:r>
              <a:rPr lang="sk-SK" sz="3200" dirty="0" smtClean="0"/>
              <a:t>Tuhnutie </a:t>
            </a:r>
            <a:endParaRPr lang="sk-SK" sz="3200" dirty="0"/>
          </a:p>
        </p:txBody>
      </p:sp>
      <p:pic>
        <p:nvPicPr>
          <p:cNvPr id="7170" name="Picture 2" descr="Výsledok vyhľadávania obrázkov pre dopyt snowflak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143116"/>
            <a:ext cx="4608000" cy="288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692696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tuhnutie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0" y="620688"/>
            <a:ext cx="9144000" cy="6237312"/>
          </a:xfrm>
        </p:spPr>
        <p:txBody>
          <a:bodyPr/>
          <a:lstStyle/>
          <a:p>
            <a:r>
              <a:rPr lang="sk-SK" dirty="0" smtClean="0"/>
              <a:t>Je to premena kvapalného skupenstva látky na pevné.</a:t>
            </a:r>
          </a:p>
          <a:p>
            <a:r>
              <a:rPr lang="sk-SK" dirty="0" smtClean="0"/>
              <a:t>Ak kvapalnú látku ochladzujeme, pri určitej teplote majú častice už veľmi málo energie a tak sú veľmi blízko seba, sú pomalé a začnú sa vytvárať väzby medzi časticami, látka sa mení na pevnú – </a:t>
            </a:r>
            <a:r>
              <a:rPr lang="sk-SK" b="1" u="sng" dirty="0" smtClean="0"/>
              <a:t>tuhne.</a:t>
            </a:r>
          </a:p>
          <a:p>
            <a:r>
              <a:rPr lang="sk-SK" dirty="0" smtClean="0"/>
              <a:t>Teplota, pri ktorej látka tuhne sa nazýva </a:t>
            </a:r>
            <a:r>
              <a:rPr lang="sk-SK" b="1" dirty="0" smtClean="0"/>
              <a:t>teplota tuhnutia </a:t>
            </a:r>
            <a:r>
              <a:rPr lang="sk-SK" dirty="0" smtClean="0"/>
              <a:t>alebo</a:t>
            </a:r>
            <a:r>
              <a:rPr lang="sk-SK" b="1" dirty="0" smtClean="0"/>
              <a:t> bod tuhnutia.</a:t>
            </a:r>
          </a:p>
          <a:p>
            <a:r>
              <a:rPr lang="sk-SK" b="1" u="sng" dirty="0" smtClean="0"/>
              <a:t>Proces tuhnutia: </a:t>
            </a:r>
          </a:p>
          <a:p>
            <a:pPr lvl="1">
              <a:buNone/>
            </a:pPr>
            <a:r>
              <a:rPr lang="sk-SK" b="1" dirty="0" smtClean="0">
                <a:solidFill>
                  <a:schemeClr val="tx2">
                    <a:lumMod val="75000"/>
                  </a:schemeClr>
                </a:solidFill>
              </a:rPr>
              <a:t>1. fáza: 	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Kvapalnú  látku ochladzujeme na teplotu tuhnutia.</a:t>
            </a:r>
          </a:p>
          <a:p>
            <a:pPr lvl="1">
              <a:buNone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2. fáza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sk-SK" dirty="0" smtClean="0"/>
              <a:t>	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Látka má teplotu tuhnutia.</a:t>
            </a:r>
          </a:p>
          <a:p>
            <a:pPr lvl="1">
              <a:buNone/>
            </a:pPr>
            <a:r>
              <a:rPr lang="sk-SK" dirty="0" smtClean="0"/>
              <a:t>			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Látku, ktorá tuhne, naďalej ochladzujeme. Látka sa 		postupne mení z kvapalnej na pevnú.</a:t>
            </a:r>
          </a:p>
          <a:p>
            <a:pPr lvl="1">
              <a:buNone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POČAS TUHNUTIA SA TEPLOTA LÁTKY NEMENÍ !!!</a:t>
            </a:r>
          </a:p>
          <a:p>
            <a:pPr lvl="1">
              <a:buNone/>
            </a:pPr>
            <a:r>
              <a:rPr lang="sk-SK" b="1" dirty="0" smtClean="0">
                <a:solidFill>
                  <a:schemeClr val="bg2">
                    <a:lumMod val="25000"/>
                  </a:schemeClr>
                </a:solidFill>
              </a:rPr>
              <a:t>3. fáza: 	</a:t>
            </a: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Ak stuhnutú látku ďalej ochladzujeme, bude sa jej 			teplota znižovať.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sk-SK" dirty="0" smtClean="0"/>
              <a:t>Proces topenia v grafe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34920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971600" y="1052736"/>
            <a:ext cx="7128792" cy="5256584"/>
            <a:chOff x="971600" y="1052736"/>
            <a:chExt cx="7128792" cy="5256584"/>
          </a:xfrm>
        </p:grpSpPr>
        <p:cxnSp>
          <p:nvCxnSpPr>
            <p:cNvPr id="5" name="Rovná spojnica 4"/>
            <p:cNvCxnSpPr/>
            <p:nvPr/>
          </p:nvCxnSpPr>
          <p:spPr>
            <a:xfrm>
              <a:off x="1403648" y="1052736"/>
              <a:ext cx="0" cy="5256584"/>
            </a:xfrm>
            <a:prstGeom prst="line">
              <a:avLst/>
            </a:prstGeom>
            <a:ln w="31750"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>
              <a:off x="971600" y="3789040"/>
              <a:ext cx="7128792" cy="0"/>
            </a:xfrm>
            <a:prstGeom prst="line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BlokTextu 9"/>
          <p:cNvSpPr txBox="1"/>
          <p:nvPr/>
        </p:nvSpPr>
        <p:spPr>
          <a:xfrm>
            <a:off x="251520" y="90872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Teplota °C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524328" y="393305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Čas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1428728" y="2214554"/>
            <a:ext cx="2207168" cy="1574486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/>
          <p:cNvSpPr txBox="1"/>
          <p:nvPr/>
        </p:nvSpPr>
        <p:spPr>
          <a:xfrm>
            <a:off x="683568" y="33569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tx2">
                    <a:lumMod val="50000"/>
                  </a:schemeClr>
                </a:solidFill>
              </a:rPr>
              <a:t>0 °C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467544" y="486916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tx2">
                    <a:lumMod val="50000"/>
                  </a:schemeClr>
                </a:solidFill>
              </a:rPr>
              <a:t>- 18 °C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1500166" y="421481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1. fáza: ochladzujeme kvapalnú látku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0" name="Rovná spojnica 19"/>
          <p:cNvCxnSpPr/>
          <p:nvPr/>
        </p:nvCxnSpPr>
        <p:spPr>
          <a:xfrm>
            <a:off x="3635896" y="3789040"/>
            <a:ext cx="2160240" cy="0"/>
          </a:xfrm>
          <a:prstGeom prst="line">
            <a:avLst/>
          </a:prstGeom>
          <a:ln w="412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3714744" y="2714620"/>
            <a:ext cx="1861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accent4">
                    <a:lumMod val="75000"/>
                  </a:schemeClr>
                </a:solidFill>
              </a:rPr>
              <a:t>2. fáza: TUHNUTIE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4" name="Rovná spojnica 23"/>
          <p:cNvCxnSpPr/>
          <p:nvPr/>
        </p:nvCxnSpPr>
        <p:spPr>
          <a:xfrm>
            <a:off x="5796136" y="3789040"/>
            <a:ext cx="1919136" cy="1283034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BlokTextu 25"/>
          <p:cNvSpPr txBox="1"/>
          <p:nvPr/>
        </p:nvSpPr>
        <p:spPr>
          <a:xfrm>
            <a:off x="6072198" y="2714620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tx2">
                    <a:lumMod val="50000"/>
                  </a:schemeClr>
                </a:solidFill>
              </a:rPr>
              <a:t>3. fáza: ochladzovanie pevnej látky 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6" grpId="0"/>
      <p:bldP spid="16" grpId="1"/>
      <p:bldP spid="17" grpId="1"/>
      <p:bldP spid="1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90736" cy="525146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>Teplota tuhnutia niektorých látok: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</p:nvPr>
        </p:nvGraphicFramePr>
        <p:xfrm>
          <a:off x="928662" y="857232"/>
          <a:ext cx="7472386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5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Látka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Teplota tuhnutia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Etanol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− 114</a:t>
                      </a:r>
                      <a:r>
                        <a:rPr lang="sk-SK" baseline="0" dirty="0" smtClean="0"/>
                        <a:t>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Ortuť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−</a:t>
                      </a:r>
                      <a:r>
                        <a:rPr lang="sk-SK" baseline="0" dirty="0" smtClean="0"/>
                        <a:t> 39°C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Voda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0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Cín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232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Olovo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327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Zinok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419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Hliník</a:t>
                      </a:r>
                      <a:r>
                        <a:rPr lang="sk-SK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660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Striebro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962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Zlato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1 060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Meď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1 083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Železo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1 540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54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Volfrám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3 422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428596" y="5715016"/>
            <a:ext cx="828680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Pre danú kryštalickú látku je teplota </a:t>
            </a:r>
          </a:p>
          <a:p>
            <a:pPr algn="ctr"/>
            <a:r>
              <a:rPr lang="sk-SK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topenia a tuhnutia rovnaká!</a:t>
            </a:r>
            <a:endParaRPr lang="sk-SK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654032"/>
          </a:xfrm>
        </p:spPr>
        <p:txBody>
          <a:bodyPr/>
          <a:lstStyle/>
          <a:p>
            <a:pPr algn="ctr"/>
            <a:r>
              <a:rPr lang="sk-SK" b="1" dirty="0" smtClean="0"/>
              <a:t>Kvapalina obyčajná a predsa zvláštna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329642" cy="5357850"/>
          </a:xfrm>
        </p:spPr>
        <p:txBody>
          <a:bodyPr/>
          <a:lstStyle/>
          <a:p>
            <a:r>
              <a:rPr lang="sk-SK" dirty="0" smtClean="0"/>
              <a:t>Väčšina kvapalín po stuhnutí svoj objem zmenší a svoju hustotu zväčší.</a:t>
            </a:r>
          </a:p>
          <a:p>
            <a:r>
              <a:rPr lang="sk-SK" dirty="0" smtClean="0"/>
              <a:t>Voda nie!!! </a:t>
            </a:r>
          </a:p>
          <a:p>
            <a:r>
              <a:rPr lang="sk-SK" dirty="0" smtClean="0"/>
              <a:t>Ľad má </a:t>
            </a:r>
            <a:r>
              <a:rPr lang="sk-SK" b="1" u="sng" dirty="0" smtClean="0"/>
              <a:t>väčší objem </a:t>
            </a:r>
            <a:r>
              <a:rPr lang="sk-SK" dirty="0" smtClean="0"/>
              <a:t>ako voda , z ktorej vznikol.</a:t>
            </a:r>
          </a:p>
          <a:p>
            <a:r>
              <a:rPr lang="sk-SK" dirty="0" smtClean="0"/>
              <a:t>Ľad má </a:t>
            </a:r>
            <a:r>
              <a:rPr lang="sk-SK" b="1" u="sng" dirty="0" smtClean="0"/>
              <a:t>menšiu hustotu </a:t>
            </a:r>
            <a:r>
              <a:rPr lang="sk-SK" dirty="0" smtClean="0"/>
              <a:t>ako voda, na vode pláva.</a:t>
            </a:r>
          </a:p>
          <a:p>
            <a:r>
              <a:rPr lang="sk-SK" b="1" u="sng" dirty="0" smtClean="0"/>
              <a:t>Dôsledky: </a:t>
            </a:r>
            <a:r>
              <a:rPr lang="sk-SK" dirty="0" smtClean="0"/>
              <a:t> - zvetrávanie</a:t>
            </a:r>
          </a:p>
          <a:p>
            <a:pPr>
              <a:buNone/>
            </a:pPr>
            <a:r>
              <a:rPr lang="sk-SK" dirty="0" smtClean="0"/>
              <a:t>			  - možný život v zamrznutom jazere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571868" y="714356"/>
            <a:ext cx="178595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Cooper Black" pitchFamily="18" charset="0"/>
              </a:rPr>
              <a:t>VODA</a:t>
            </a:r>
            <a:endParaRPr lang="sk-SK" sz="2800" b="1" dirty="0">
              <a:solidFill>
                <a:schemeClr val="accent1">
                  <a:lumMod val="75000"/>
                </a:schemeClr>
              </a:solidFill>
              <a:latin typeface="Cooper Black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500570"/>
            <a:ext cx="2770957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714884"/>
            <a:ext cx="5000660" cy="123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BlokTextu 8"/>
          <p:cNvSpPr txBox="1"/>
          <p:nvPr/>
        </p:nvSpPr>
        <p:spPr>
          <a:xfrm>
            <a:off x="5929322" y="6143644"/>
            <a:ext cx="114300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Voda</a:t>
            </a:r>
            <a:endParaRPr lang="sk-SK" sz="28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7429520" y="6143644"/>
            <a:ext cx="107157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Ľad</a:t>
            </a:r>
            <a:endParaRPr lang="sk-SK" sz="28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sk-SK" b="1" dirty="0" smtClean="0"/>
              <a:t>Anomália vody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043890" cy="5402406"/>
          </a:xfrm>
        </p:spPr>
        <p:txBody>
          <a:bodyPr/>
          <a:lstStyle/>
          <a:p>
            <a:r>
              <a:rPr lang="sk-SK" dirty="0" smtClean="0"/>
              <a:t>Druhou  „nenormálnosťou“ vody je, že v kvapalnom skupenstve má </a:t>
            </a:r>
            <a:r>
              <a:rPr lang="sk-SK" b="1" dirty="0" smtClean="0"/>
              <a:t>najväčšiu</a:t>
            </a:r>
            <a:r>
              <a:rPr lang="sk-SK" dirty="0" smtClean="0"/>
              <a:t> hustotu pri teplote </a:t>
            </a:r>
            <a:r>
              <a:rPr lang="sk-SK" sz="2800" b="1" dirty="0" smtClean="0"/>
              <a:t>+4°C</a:t>
            </a:r>
            <a:r>
              <a:rPr lang="sk-SK" sz="2800" dirty="0" smtClean="0"/>
              <a:t> </a:t>
            </a:r>
            <a:r>
              <a:rPr lang="sk-SK" dirty="0" smtClean="0"/>
              <a:t>(a nie pri teplote tuhnutia).</a:t>
            </a:r>
          </a:p>
          <a:p>
            <a:r>
              <a:rPr lang="sk-SK" sz="2800" b="1" dirty="0" smtClean="0"/>
              <a:t>A tu je dôsledok: </a:t>
            </a:r>
            <a:endParaRPr lang="sk-SK" sz="2800" b="1" dirty="0"/>
          </a:p>
        </p:txBody>
      </p:sp>
      <p:pic>
        <p:nvPicPr>
          <p:cNvPr id="20486" name="Picture 6" descr="File:Anomalous expansion of water Summer Winter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214686"/>
            <a:ext cx="6671515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331640" y="2276872"/>
            <a:ext cx="626469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Ďakujem za pozornosť!</a:t>
            </a:r>
            <a:endParaRPr lang="sk-SK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467544" y="56612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Zdroj obrázkov: internet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571</TotalTime>
  <Words>346</Words>
  <Application>Microsoft Office PowerPoint</Application>
  <PresentationFormat>Prezentácia na obrazovke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 Narrow</vt:lpstr>
      <vt:lpstr>Century Schoolbook</vt:lpstr>
      <vt:lpstr>Cooper Black</vt:lpstr>
      <vt:lpstr>Wingdings</vt:lpstr>
      <vt:lpstr>Wingdings 2</vt:lpstr>
      <vt:lpstr>Arkáda</vt:lpstr>
      <vt:lpstr>premeny skupenstva látok</vt:lpstr>
      <vt:lpstr>tuhnutie</vt:lpstr>
      <vt:lpstr>Proces topenia v grafe</vt:lpstr>
      <vt:lpstr>Teplota tuhnutia niektorých látok:</vt:lpstr>
      <vt:lpstr>Kvapalina obyčajná a predsa zvláštna</vt:lpstr>
      <vt:lpstr>Anomália vody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Teplota. Skúmanie premien skupenstva látok</dc:title>
  <dc:creator>Pedagog</dc:creator>
  <cp:lastModifiedBy>žiak</cp:lastModifiedBy>
  <cp:revision>125</cp:revision>
  <dcterms:created xsi:type="dcterms:W3CDTF">2016-09-21T09:52:20Z</dcterms:created>
  <dcterms:modified xsi:type="dcterms:W3CDTF">2020-12-08T08:39:56Z</dcterms:modified>
</cp:coreProperties>
</file>